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0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15.6.2021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2" name="1 Başlık"/>
          <p:cNvSpPr>
            <a:spLocks noGrp="1"/>
          </p:cNvSpPr>
          <p:nvPr>
            <p:ph type="ctrTitle"/>
          </p:nvPr>
        </p:nvSpPr>
        <p:spPr>
          <a:xfrm>
            <a:off x="500034" y="500042"/>
            <a:ext cx="8215370" cy="1470025"/>
          </a:xfrm>
        </p:spPr>
        <p:style>
          <a:lnRef idx="0">
            <a:schemeClr val="accent1"/>
          </a:lnRef>
          <a:fillRef idx="3">
            <a:schemeClr val="accent1"/>
          </a:fillRef>
          <a:effectRef idx="3">
            <a:schemeClr val="accent1"/>
          </a:effectRef>
          <a:fontRef idx="minor">
            <a:schemeClr val="lt1"/>
          </a:fontRef>
        </p:style>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tr-TR" sz="3600" b="1" dirty="0" smtClean="0">
                <a:ln/>
                <a:solidFill>
                  <a:schemeClr val="accent3"/>
                </a:solidFill>
                <a:latin typeface="Aharoni" pitchFamily="2" charset="-79"/>
                <a:cs typeface="Aharoni" pitchFamily="2" charset="-79"/>
              </a:rPr>
              <a:t>ÜNİVERSİTELERİN SPOR BÖLÜMLERİ</a:t>
            </a:r>
            <a:endParaRPr lang="tr-TR" sz="3600" b="1" dirty="0">
              <a:ln/>
              <a:solidFill>
                <a:schemeClr val="accent3"/>
              </a:solidFill>
              <a:latin typeface="Aharoni" pitchFamily="2" charset="-79"/>
              <a:cs typeface="Aharoni" pitchFamily="2" charset="-79"/>
            </a:endParaRPr>
          </a:p>
        </p:txBody>
      </p:sp>
      <p:sp>
        <p:nvSpPr>
          <p:cNvPr id="4" name="3 Metin kutusu"/>
          <p:cNvSpPr txBox="1"/>
          <p:nvPr/>
        </p:nvSpPr>
        <p:spPr>
          <a:xfrm>
            <a:off x="1357290" y="1928802"/>
            <a:ext cx="6072230" cy="3416320"/>
          </a:xfrm>
          <a:prstGeom prst="rect">
            <a:avLst/>
          </a:prstGeom>
          <a:noFill/>
        </p:spPr>
        <p:txBody>
          <a:bodyPr wrap="square" rtlCol="0">
            <a:spAutoFit/>
          </a:bodyPr>
          <a:lstStyle/>
          <a:p>
            <a:pPr>
              <a:lnSpc>
                <a:spcPct val="300000"/>
              </a:lnSpc>
              <a:buFont typeface="Wingdings" pitchFamily="2" charset="2"/>
              <a:buChar char="ü"/>
            </a:pPr>
            <a:r>
              <a:rPr lang="tr-TR" dirty="0" smtClean="0">
                <a:solidFill>
                  <a:schemeClr val="accent2"/>
                </a:solidFill>
                <a:latin typeface="Bodoni MT Black" pitchFamily="18" charset="0"/>
              </a:rPr>
              <a:t>BEDEN EĞİTİMİ VE SPOR ÖĞRETMENLİĞİ</a:t>
            </a:r>
          </a:p>
          <a:p>
            <a:pPr>
              <a:lnSpc>
                <a:spcPct val="300000"/>
              </a:lnSpc>
              <a:buFont typeface="Wingdings" pitchFamily="2" charset="2"/>
              <a:buChar char="ü"/>
            </a:pPr>
            <a:r>
              <a:rPr lang="tr-TR" dirty="0" smtClean="0">
                <a:solidFill>
                  <a:srgbClr val="00B050"/>
                </a:solidFill>
                <a:latin typeface="Bodoni MT Black" pitchFamily="18" charset="0"/>
              </a:rPr>
              <a:t>ANTRENÖRLÜK EĞİTİMİ BÖLÜMÜ</a:t>
            </a:r>
          </a:p>
          <a:p>
            <a:pPr>
              <a:lnSpc>
                <a:spcPct val="300000"/>
              </a:lnSpc>
              <a:buFont typeface="Wingdings" pitchFamily="2" charset="2"/>
              <a:buChar char="ü"/>
            </a:pPr>
            <a:r>
              <a:rPr lang="tr-TR" dirty="0" smtClean="0">
                <a:solidFill>
                  <a:srgbClr val="C00000"/>
                </a:solidFill>
                <a:latin typeface="Bodoni MT Black" pitchFamily="18" charset="0"/>
              </a:rPr>
              <a:t>SPOR YÖNETİCİLİĞİ BÖLÜMÜ</a:t>
            </a:r>
          </a:p>
          <a:p>
            <a:pPr>
              <a:lnSpc>
                <a:spcPct val="300000"/>
              </a:lnSpc>
              <a:buFont typeface="Wingdings" pitchFamily="2" charset="2"/>
              <a:buChar char="ü"/>
            </a:pPr>
            <a:r>
              <a:rPr lang="tr-TR" dirty="0" smtClean="0">
                <a:solidFill>
                  <a:srgbClr val="7030A0"/>
                </a:solidFill>
                <a:latin typeface="Bodoni MT Black" pitchFamily="18" charset="0"/>
              </a:rPr>
              <a:t>REKREASYON BÖLÜMÜ</a:t>
            </a:r>
            <a:endParaRPr lang="tr-TR" dirty="0">
              <a:solidFill>
                <a:srgbClr val="7030A0"/>
              </a:solidFill>
              <a:latin typeface="Bodoni MT Black"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fontScale="90000" lnSpcReduction="20000"/>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4400" b="1" dirty="0" smtClean="0">
                <a:ln w="50800"/>
                <a:solidFill>
                  <a:schemeClr val="bg1">
                    <a:shade val="50000"/>
                  </a:schemeClr>
                </a:solidFill>
                <a:latin typeface="Bodoni MT Black" pitchFamily="18" charset="0"/>
                <a:ea typeface="+mj-ea"/>
                <a:cs typeface="+mj-cs"/>
              </a:rPr>
              <a:t>SPOR YÖNETİCİLİĞİ BÖLÜMÜ</a:t>
            </a:r>
            <a:endParaRPr kumimoji="0" lang="tr-TR" sz="4400" b="1" i="0" u="none" strike="noStrike" kern="1200" normalizeH="0" baseline="0" noProof="0" dirty="0">
              <a:ln w="50800"/>
              <a:solidFill>
                <a:schemeClr val="bg1">
                  <a:shade val="50000"/>
                </a:schemeClr>
              </a:solidFill>
              <a:uLnTx/>
              <a:uFillTx/>
              <a:latin typeface="+mj-lt"/>
              <a:ea typeface="+mj-ea"/>
              <a:cs typeface="+mj-cs"/>
            </a:endParaRPr>
          </a:p>
        </p:txBody>
      </p:sp>
      <p:sp>
        <p:nvSpPr>
          <p:cNvPr id="3" name="2 Metin kutusu"/>
          <p:cNvSpPr txBox="1"/>
          <p:nvPr/>
        </p:nvSpPr>
        <p:spPr>
          <a:xfrm>
            <a:off x="642910" y="1857364"/>
            <a:ext cx="2786082" cy="523220"/>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EĞİTİM</a:t>
            </a:r>
          </a:p>
        </p:txBody>
      </p:sp>
      <p:sp>
        <p:nvSpPr>
          <p:cNvPr id="4" name="3 Metin kutusu"/>
          <p:cNvSpPr txBox="1"/>
          <p:nvPr/>
        </p:nvSpPr>
        <p:spPr>
          <a:xfrm>
            <a:off x="571472" y="2857496"/>
            <a:ext cx="8143932" cy="1938992"/>
          </a:xfrm>
          <a:prstGeom prst="rect">
            <a:avLst/>
          </a:prstGeom>
          <a:noFill/>
        </p:spPr>
        <p:txBody>
          <a:bodyPr wrap="square" rtlCol="0">
            <a:spAutoFit/>
          </a:bodyPr>
          <a:lstStyle/>
          <a:p>
            <a:r>
              <a:rPr lang="tr-TR" sz="2000" dirty="0" smtClean="0"/>
              <a:t>	Türkiye’de 30′a yakın üniversitede spor yöneticiliği bölümü bulunmakta olup ortalama öğrenci kapasitesi 40 kişidir. Öte yandan öğretim üyesi yeterli üniversitelerin Sağlık Bilimleri Enstitülerinde yürütülen Beden Eğitimi ve Spor Ana Bilim Dalındaki yüksek lisans ve doktora programlarında spor yöneticiliği alanında uzun yıllardır dersler verilmekte ve tezler yapılmaktadır.</a:t>
            </a:r>
            <a:endParaRPr lang="tr-T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fontScale="90000" lnSpcReduction="20000"/>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4400" b="1" dirty="0" smtClean="0">
                <a:ln w="50800"/>
                <a:solidFill>
                  <a:schemeClr val="bg1">
                    <a:shade val="50000"/>
                  </a:schemeClr>
                </a:solidFill>
                <a:latin typeface="Bodoni MT Black" pitchFamily="18" charset="0"/>
                <a:ea typeface="+mj-ea"/>
                <a:cs typeface="+mj-cs"/>
              </a:rPr>
              <a:t>SPOR YÖNETİCİLİĞİ BÖLÜMÜ</a:t>
            </a:r>
            <a:endParaRPr kumimoji="0" lang="tr-TR" sz="4400" b="1" i="0" u="none" strike="noStrike" kern="1200" normalizeH="0" baseline="0" noProof="0" dirty="0">
              <a:ln w="50800"/>
              <a:solidFill>
                <a:schemeClr val="bg1">
                  <a:shade val="50000"/>
                </a:schemeClr>
              </a:solidFill>
              <a:uLnTx/>
              <a:uFillTx/>
              <a:latin typeface="+mj-lt"/>
              <a:ea typeface="+mj-ea"/>
              <a:cs typeface="+mj-cs"/>
            </a:endParaRPr>
          </a:p>
        </p:txBody>
      </p:sp>
      <p:sp>
        <p:nvSpPr>
          <p:cNvPr id="3" name="2 Metin kutusu"/>
          <p:cNvSpPr txBox="1"/>
          <p:nvPr/>
        </p:nvSpPr>
        <p:spPr>
          <a:xfrm>
            <a:off x="642910" y="1643050"/>
            <a:ext cx="3929090"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tr-TR" sz="2800" b="1" dirty="0" smtClean="0">
                <a:ln/>
                <a:solidFill>
                  <a:schemeClr val="accent3"/>
                </a:solidFill>
              </a:rPr>
              <a:t>ÇALIŞMA ALANLARI</a:t>
            </a:r>
          </a:p>
        </p:txBody>
      </p:sp>
      <p:sp>
        <p:nvSpPr>
          <p:cNvPr id="4" name="3 Metin kutusu"/>
          <p:cNvSpPr txBox="1"/>
          <p:nvPr/>
        </p:nvSpPr>
        <p:spPr>
          <a:xfrm>
            <a:off x="642910" y="2285992"/>
            <a:ext cx="8072494" cy="4247317"/>
          </a:xfrm>
          <a:prstGeom prst="rect">
            <a:avLst/>
          </a:prstGeom>
          <a:noFill/>
        </p:spPr>
        <p:txBody>
          <a:bodyPr wrap="square" rtlCol="0">
            <a:spAutoFit/>
          </a:bodyPr>
          <a:lstStyle/>
          <a:p>
            <a:r>
              <a:rPr lang="tr-TR" dirty="0" smtClean="0"/>
              <a:t>	Gençlik ve Spor Genel Müdürlüğü 2005 yılından itibaren Merkez ve Taşra teşkilatlarına KPSS atamaları ile “sportif eğitim uzmanı” kadrosu ile spor yöneticiliği bölümü mezunlarına yer vermeye başlamıştır… Mezunların Alacağı Unvanlar, İstihdam Alanları</a:t>
            </a:r>
          </a:p>
          <a:p>
            <a:endParaRPr lang="tr-TR" dirty="0" smtClean="0"/>
          </a:p>
          <a:p>
            <a:pPr>
              <a:buFont typeface="Wingdings" pitchFamily="2" charset="2"/>
              <a:buChar char="v"/>
            </a:pPr>
            <a:r>
              <a:rPr lang="tr-TR" dirty="0" smtClean="0"/>
              <a:t>GSGM merkez ve taşra teşkilatında öğrenim ve uzmanlık alanlarına uygun hizmet birimlerinde,</a:t>
            </a:r>
          </a:p>
          <a:p>
            <a:pPr>
              <a:buFont typeface="Wingdings" pitchFamily="2" charset="2"/>
              <a:buChar char="v"/>
            </a:pPr>
            <a:r>
              <a:rPr lang="tr-TR" dirty="0" smtClean="0"/>
              <a:t>Kamu kurum ve kuruluşlarının merkez ve taşra örgütlerinde yönetici olarak,  </a:t>
            </a:r>
          </a:p>
          <a:p>
            <a:pPr>
              <a:buFont typeface="Wingdings" pitchFamily="2" charset="2"/>
              <a:buChar char="v"/>
            </a:pPr>
            <a:r>
              <a:rPr lang="tr-TR" dirty="0" smtClean="0"/>
              <a:t>Amatör ve profesyonel spor kulüpleri idari yapısı içinde değişik düzeyde yönetici olarak,</a:t>
            </a:r>
          </a:p>
          <a:p>
            <a:pPr>
              <a:buFont typeface="Wingdings" pitchFamily="2" charset="2"/>
              <a:buChar char="v"/>
            </a:pPr>
            <a:r>
              <a:rPr lang="tr-TR" dirty="0" smtClean="0"/>
              <a:t>Ülkemiz turistik otel, motel ve işletmelerinde, serbest zamanı değerlendirme, spor organizasyonları düzenleme hizmetlerinin yürütülmesinde,</a:t>
            </a:r>
          </a:p>
          <a:p>
            <a:pPr>
              <a:buFont typeface="Wingdings" pitchFamily="2" charset="2"/>
              <a:buChar char="v"/>
            </a:pPr>
            <a:r>
              <a:rPr lang="tr-TR" dirty="0" smtClean="0"/>
              <a:t>Özel spor işletmelerinde “sağlıklı yaşam” adıyla toplumsal yaşamımızda yer alan faaliyetlerin organizasyonu ve uygulamalarında,</a:t>
            </a:r>
          </a:p>
          <a:p>
            <a:pPr>
              <a:buFont typeface="Wingdings" pitchFamily="2" charset="2"/>
              <a:buChar char="v"/>
            </a:pPr>
            <a:r>
              <a:rPr lang="tr-TR" dirty="0" smtClean="0"/>
              <a:t>Yerel yönetimlerin ilgili kadrolarında yönetici olarak görev alabileceklerdir.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anchor="ctr">
            <a:normAutofit fontScale="97500"/>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REKREASYON</a:t>
            </a:r>
            <a:r>
              <a:rPr kumimoji="0" lang="tr-TR" sz="4400" b="1" i="0" u="none" strike="noStrike" kern="1200" normalizeH="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 BÖLÜMÜ</a:t>
            </a:r>
            <a:endParaRPr kumimoji="0" lang="tr-TR" sz="4400" b="1" i="0" u="none" strike="noStrike" kern="120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endParaRPr>
          </a:p>
        </p:txBody>
      </p:sp>
      <p:sp>
        <p:nvSpPr>
          <p:cNvPr id="3" name="2 İçerik Yer Tutucusu"/>
          <p:cNvSpPr txBox="1">
            <a:spLocks/>
          </p:cNvSpPr>
          <p:nvPr/>
        </p:nvSpPr>
        <p:spPr>
          <a:xfrm>
            <a:off x="214282" y="1600200"/>
            <a:ext cx="8472518" cy="4114816"/>
          </a:xfrm>
          <a:prstGeom prst="rect">
            <a:avLst/>
          </a:prstGeom>
        </p:spPr>
        <p:txBody>
          <a:bodyPr/>
          <a:lstStyle/>
          <a:p>
            <a:pPr marL="342900" lvl="0" indent="-342900" algn="just">
              <a:spcBef>
                <a:spcPct val="20000"/>
              </a:spcBef>
            </a:pPr>
            <a:r>
              <a:rPr kumimoji="0" lang="tr-TR" sz="2000" b="0" i="0" u="none" strike="noStrike" kern="1200" cap="none" spc="0" normalizeH="0" baseline="0" noProof="0" dirty="0" smtClean="0">
                <a:ln>
                  <a:noFill/>
                </a:ln>
                <a:solidFill>
                  <a:schemeClr val="tx1"/>
                </a:solidFill>
                <a:effectLst/>
                <a:uLnTx/>
                <a:uFillTx/>
                <a:latin typeface="+mn-lt"/>
                <a:ea typeface="+mn-ea"/>
                <a:cs typeface="+mn-cs"/>
              </a:rPr>
              <a:t>	</a:t>
            </a:r>
            <a:r>
              <a:rPr lang="tr-TR" sz="2000" dirty="0" smtClean="0"/>
              <a:t>	 Rekreasyon; rekreasyon spor branşları, spor fizyolojisi, spor yönetimi, iletişim, motor öğrenme, motor beceri, turizm, </a:t>
            </a:r>
            <a:r>
              <a:rPr lang="tr-TR" sz="2000" dirty="0" err="1" smtClean="0"/>
              <a:t>kinesyoloji</a:t>
            </a:r>
            <a:r>
              <a:rPr lang="tr-TR" sz="2000" dirty="0" smtClean="0"/>
              <a:t>, sağlık için spor, spor psikolojisi ve program geliştirme konularını çalışan sosyal ve sağlık bilimleri alanlarının </a:t>
            </a:r>
            <a:r>
              <a:rPr lang="tr-TR" sz="2000" dirty="0" err="1" smtClean="0"/>
              <a:t>interdisipliner</a:t>
            </a:r>
            <a:r>
              <a:rPr lang="tr-TR" sz="2000" dirty="0" smtClean="0"/>
              <a:t> bir alanıdır. </a:t>
            </a:r>
          </a:p>
          <a:p>
            <a:pPr marL="342900" lvl="0" indent="-342900" algn="just">
              <a:spcBef>
                <a:spcPct val="20000"/>
              </a:spcBef>
            </a:pPr>
            <a:r>
              <a:rPr lang="tr-TR" sz="2000" dirty="0" smtClean="0"/>
              <a:t>		Rekreasyon Bölümü dersleri Beden Eğitimi ve Spor okullarının tüm bölümleri için kritik bir öneme sahiptir. Rekreasyon dersleri sadece Beden Eğitimi ve Spor okullarının tüm bölümleri için değil Üniversitenin bazı bölümleri için de kritik bir öneme sahiptir. </a:t>
            </a:r>
          </a:p>
          <a:p>
            <a:pPr marL="342900" lvl="0" indent="-342900" algn="just">
              <a:spcBef>
                <a:spcPct val="20000"/>
              </a:spcBef>
            </a:pPr>
            <a:r>
              <a:rPr lang="tr-TR" sz="2000" dirty="0" smtClean="0"/>
              <a:t>		Rekreasyon Bölümü 2001-2002 akademik yılında öğretime geçmiştir. Bölüm yabancı diller konuşan yaratıcı ve kaliteli öğrenci yetiştirmek için rekreasyon programları ve serbest zaman aktiviteleri planlamayı amaçlamaktadır. Bölüm öğrencileri işletme, ekonomi, iletişim ve turizm konularında yeterliliğe sahip biçimde eğitim görmektedir. </a:t>
            </a:r>
          </a:p>
          <a:p>
            <a:pPr marL="342900" lvl="0" indent="-342900" algn="just">
              <a:spcBef>
                <a:spcPct val="20000"/>
              </a:spcBef>
            </a:pP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3" name="1 Başlık"/>
          <p:cNvSpPr txBox="1">
            <a:spLocks/>
          </p:cNvSpPr>
          <p:nvPr/>
        </p:nvSpPr>
        <p:spPr>
          <a:xfrm>
            <a:off x="457200" y="274638"/>
            <a:ext cx="8229600" cy="1143000"/>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anchor="ctr">
            <a:normAutofit fontScale="97500"/>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REKREASYON</a:t>
            </a:r>
            <a:r>
              <a:rPr kumimoji="0" lang="tr-TR" sz="4400" b="1" i="0" u="none" strike="noStrike" kern="1200" normalizeH="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 BÖLÜMÜ</a:t>
            </a:r>
            <a:endParaRPr kumimoji="0" lang="tr-TR" sz="4400" b="1" i="0" u="none" strike="noStrike" kern="120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endParaRPr>
          </a:p>
        </p:txBody>
      </p:sp>
      <p:sp>
        <p:nvSpPr>
          <p:cNvPr id="4" name="3 Metin kutusu"/>
          <p:cNvSpPr txBox="1"/>
          <p:nvPr/>
        </p:nvSpPr>
        <p:spPr>
          <a:xfrm>
            <a:off x="642910" y="1643050"/>
            <a:ext cx="3929090" cy="523220"/>
          </a:xfrm>
          <a:prstGeom prst="rect">
            <a:avLst/>
          </a:prstGeom>
          <a:solidFill>
            <a:schemeClr val="bg1">
              <a:lumMod val="75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AMAÇ</a:t>
            </a:r>
          </a:p>
        </p:txBody>
      </p:sp>
      <p:sp>
        <p:nvSpPr>
          <p:cNvPr id="5" name="4 Metin kutusu"/>
          <p:cNvSpPr txBox="1"/>
          <p:nvPr/>
        </p:nvSpPr>
        <p:spPr>
          <a:xfrm>
            <a:off x="500034" y="2643182"/>
            <a:ext cx="8143932" cy="1015663"/>
          </a:xfrm>
          <a:prstGeom prst="rect">
            <a:avLst/>
          </a:prstGeom>
          <a:noFill/>
        </p:spPr>
        <p:txBody>
          <a:bodyPr wrap="square" rtlCol="0">
            <a:spAutoFit/>
          </a:bodyPr>
          <a:lstStyle/>
          <a:p>
            <a:pPr algn="just"/>
            <a:r>
              <a:rPr lang="tr-TR" sz="2000" dirty="0" smtClean="0"/>
              <a:t>	Rekreasyon Bölümünün amacı, serbest zamanlarda rekreasyon programları hazırlayabilen, yaş gruplarına göre etkinlik programları planlayabilen bireyler yetiştirmektir.</a:t>
            </a:r>
            <a:endParaRPr lang="tr-T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3" name="1 Başlık"/>
          <p:cNvSpPr txBox="1">
            <a:spLocks/>
          </p:cNvSpPr>
          <p:nvPr/>
        </p:nvSpPr>
        <p:spPr>
          <a:xfrm>
            <a:off x="457200" y="274638"/>
            <a:ext cx="8229600" cy="1143000"/>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anchor="ctr">
            <a:normAutofit fontScale="97500"/>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REKREASYON</a:t>
            </a:r>
            <a:r>
              <a:rPr kumimoji="0" lang="tr-TR" sz="4400" b="1" i="0" u="none" strike="noStrike" kern="1200" normalizeH="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 BÖLÜMÜ</a:t>
            </a:r>
            <a:endParaRPr kumimoji="0" lang="tr-TR" sz="4400" b="1" i="0" u="none" strike="noStrike" kern="120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endParaRPr>
          </a:p>
        </p:txBody>
      </p:sp>
      <p:sp>
        <p:nvSpPr>
          <p:cNvPr id="4" name="3 Metin kutusu"/>
          <p:cNvSpPr txBox="1"/>
          <p:nvPr/>
        </p:nvSpPr>
        <p:spPr>
          <a:xfrm>
            <a:off x="642910" y="1643050"/>
            <a:ext cx="3929090" cy="52322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ÇALIŞMA ALANLARI</a:t>
            </a:r>
          </a:p>
        </p:txBody>
      </p:sp>
      <p:sp>
        <p:nvSpPr>
          <p:cNvPr id="5" name="4 Metin kutusu"/>
          <p:cNvSpPr txBox="1"/>
          <p:nvPr/>
        </p:nvSpPr>
        <p:spPr>
          <a:xfrm>
            <a:off x="428596" y="2428868"/>
            <a:ext cx="8358246" cy="3693319"/>
          </a:xfrm>
          <a:prstGeom prst="rect">
            <a:avLst/>
          </a:prstGeom>
          <a:noFill/>
        </p:spPr>
        <p:txBody>
          <a:bodyPr wrap="square" rtlCol="0">
            <a:spAutoFit/>
          </a:bodyPr>
          <a:lstStyle/>
          <a:p>
            <a:pPr>
              <a:buFont typeface="Wingdings" pitchFamily="2" charset="2"/>
              <a:buChar char="Ø"/>
            </a:pPr>
            <a:r>
              <a:rPr lang="tr-TR" dirty="0" smtClean="0"/>
              <a:t>Turizm alanında; Su sporları rekreasyon aktiviteleri animatörlüğü,</a:t>
            </a:r>
          </a:p>
          <a:p>
            <a:pPr>
              <a:buFont typeface="Wingdings" pitchFamily="2" charset="2"/>
              <a:buChar char="Ø"/>
            </a:pPr>
            <a:r>
              <a:rPr lang="tr-TR" dirty="0" smtClean="0"/>
              <a:t>Kara sporları rekreasyon aktiviteleri animatörlüğü,</a:t>
            </a:r>
          </a:p>
          <a:p>
            <a:pPr>
              <a:buFont typeface="Wingdings" pitchFamily="2" charset="2"/>
              <a:buChar char="Ø"/>
            </a:pPr>
            <a:r>
              <a:rPr lang="tr-TR" dirty="0" err="1" smtClean="0"/>
              <a:t>Sosyo</a:t>
            </a:r>
            <a:r>
              <a:rPr lang="tr-TR" dirty="0" smtClean="0"/>
              <a:t>-Kültürel rekreasyon aktiviteleri animatörlüğü (halk oyunları, dans, müzik, festival, sergi vb.),</a:t>
            </a:r>
          </a:p>
          <a:p>
            <a:pPr>
              <a:buFont typeface="Wingdings" pitchFamily="2" charset="2"/>
              <a:buChar char="Ø"/>
            </a:pPr>
            <a:r>
              <a:rPr lang="tr-TR" dirty="0" smtClean="0"/>
              <a:t>Sağlık turizmi tesislerindeki </a:t>
            </a:r>
            <a:r>
              <a:rPr lang="tr-TR" dirty="0" err="1" smtClean="0"/>
              <a:t>rekreatif</a:t>
            </a:r>
            <a:r>
              <a:rPr lang="tr-TR" dirty="0" smtClean="0"/>
              <a:t> aktiviteler için animatörlük,</a:t>
            </a:r>
          </a:p>
          <a:p>
            <a:pPr>
              <a:buFont typeface="Wingdings" pitchFamily="2" charset="2"/>
              <a:buChar char="Ø"/>
            </a:pPr>
            <a:r>
              <a:rPr lang="tr-TR" dirty="0" smtClean="0"/>
              <a:t>Çocuk rekreasyon aktiviteleri animatörlüğü,</a:t>
            </a:r>
          </a:p>
          <a:p>
            <a:pPr>
              <a:buFont typeface="Wingdings" pitchFamily="2" charset="2"/>
              <a:buChar char="Ø"/>
            </a:pPr>
            <a:r>
              <a:rPr lang="tr-TR" dirty="0" smtClean="0"/>
              <a:t>İş Sektörlerinde (sanayi),</a:t>
            </a:r>
          </a:p>
          <a:p>
            <a:pPr>
              <a:buFont typeface="Wingdings" pitchFamily="2" charset="2"/>
              <a:buChar char="Ø"/>
            </a:pPr>
            <a:r>
              <a:rPr lang="tr-TR" dirty="0" smtClean="0"/>
              <a:t>Yerel yönetimlerde (belediyeler),</a:t>
            </a:r>
          </a:p>
          <a:p>
            <a:pPr>
              <a:buFont typeface="Wingdings" pitchFamily="2" charset="2"/>
              <a:buChar char="Ø"/>
            </a:pPr>
            <a:r>
              <a:rPr lang="tr-TR" dirty="0" smtClean="0"/>
              <a:t>Silahlı Kuvvetler-Polis Teşkilatı </a:t>
            </a:r>
          </a:p>
          <a:p>
            <a:pPr>
              <a:buFont typeface="Wingdings" pitchFamily="2" charset="2"/>
              <a:buChar char="Ø"/>
            </a:pPr>
            <a:r>
              <a:rPr lang="tr-TR" dirty="0" smtClean="0"/>
              <a:t>Federasyonlar</a:t>
            </a:r>
          </a:p>
          <a:p>
            <a:pPr>
              <a:buFont typeface="Wingdings" pitchFamily="2" charset="2"/>
              <a:buChar char="Ø"/>
            </a:pPr>
            <a:r>
              <a:rPr lang="tr-TR" dirty="0" smtClean="0"/>
              <a:t>Endüstriyel Kuruluşlar</a:t>
            </a:r>
          </a:p>
          <a:p>
            <a:pPr>
              <a:buFont typeface="Wingdings" pitchFamily="2" charset="2"/>
              <a:buChar char="Ø"/>
            </a:pPr>
            <a:r>
              <a:rPr lang="tr-TR" dirty="0" smtClean="0"/>
              <a:t>Gençlik ve Spor Genel Müdürlüğü bünyesinde (Gençlik kampları) ve Üniversitelerde istihdam edilebilirler.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2" name="1 Metin kutusu"/>
          <p:cNvSpPr txBox="1"/>
          <p:nvPr/>
        </p:nvSpPr>
        <p:spPr>
          <a:xfrm>
            <a:off x="571472" y="285728"/>
            <a:ext cx="8143932" cy="769441"/>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ÖNEMLİ HATIRLATMA</a:t>
            </a:r>
            <a:endParaRPr lang="tr-TR"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2 Metin kutusu"/>
          <p:cNvSpPr txBox="1"/>
          <p:nvPr/>
        </p:nvSpPr>
        <p:spPr>
          <a:xfrm>
            <a:off x="571472" y="1428736"/>
            <a:ext cx="8215370" cy="4524315"/>
          </a:xfrm>
          <a:prstGeom prst="rect">
            <a:avLst/>
          </a:prstGeom>
          <a:noFill/>
        </p:spPr>
        <p:txBody>
          <a:bodyPr wrap="square" rtlCol="0">
            <a:spAutoFit/>
          </a:bodyPr>
          <a:lstStyle/>
          <a:p>
            <a:r>
              <a:rPr lang="tr-TR" dirty="0" smtClean="0"/>
              <a:t>	</a:t>
            </a:r>
            <a:r>
              <a:rPr lang="tr-TR" dirty="0" smtClean="0">
                <a:latin typeface="Candara" pitchFamily="34" charset="0"/>
              </a:rPr>
              <a:t>TÜM </a:t>
            </a:r>
            <a:r>
              <a:rPr lang="tr-TR" dirty="0" smtClean="0">
                <a:latin typeface="Candara" pitchFamily="34" charset="0"/>
              </a:rPr>
              <a:t>BU </a:t>
            </a:r>
            <a:r>
              <a:rPr lang="tr-TR" dirty="0" smtClean="0">
                <a:latin typeface="Candara" pitchFamily="34" charset="0"/>
              </a:rPr>
              <a:t>BÖLÜMLERİN </a:t>
            </a:r>
            <a:r>
              <a:rPr lang="tr-TR" dirty="0" smtClean="0">
                <a:latin typeface="Candara" pitchFamily="34" charset="0"/>
              </a:rPr>
              <a:t>YANINDA MEZUN OLAN </a:t>
            </a:r>
            <a:r>
              <a:rPr lang="tr-TR" dirty="0" smtClean="0">
                <a:latin typeface="Candara" pitchFamily="34" charset="0"/>
              </a:rPr>
              <a:t>ÖĞRENCİLERİMİZ </a:t>
            </a:r>
            <a:r>
              <a:rPr lang="tr-TR" dirty="0" smtClean="0">
                <a:latin typeface="Candara" pitchFamily="34" charset="0"/>
              </a:rPr>
              <a:t>ALACAKLARI </a:t>
            </a:r>
            <a:r>
              <a:rPr lang="tr-TR" dirty="0" smtClean="0">
                <a:latin typeface="Candara" pitchFamily="34" charset="0"/>
              </a:rPr>
              <a:t>ÇEŞİTLİ HAKEMLİK BELGELERİ İLE </a:t>
            </a:r>
            <a:r>
              <a:rPr lang="tr-TR" dirty="0" smtClean="0">
                <a:latin typeface="Candara" pitchFamily="34" charset="0"/>
              </a:rPr>
              <a:t>AMATÖR SPOR MÜSABAKALARINI </a:t>
            </a:r>
            <a:r>
              <a:rPr lang="tr-TR" dirty="0" smtClean="0">
                <a:latin typeface="Candara" pitchFamily="34" charset="0"/>
              </a:rPr>
              <a:t>YÖNETEBİLMEKTE </a:t>
            </a:r>
            <a:r>
              <a:rPr lang="tr-TR" dirty="0" smtClean="0">
                <a:latin typeface="Candara" pitchFamily="34" charset="0"/>
              </a:rPr>
              <a:t>MAKUL ÜCRETLER KAZANMAKTADIRLAR HEM </a:t>
            </a:r>
            <a:r>
              <a:rPr lang="tr-TR" dirty="0" smtClean="0">
                <a:latin typeface="Candara" pitchFamily="34" charset="0"/>
              </a:rPr>
              <a:t>LİSE ÖĞRENİMİ </a:t>
            </a:r>
            <a:r>
              <a:rPr lang="tr-TR" dirty="0" smtClean="0">
                <a:latin typeface="Candara" pitchFamily="34" charset="0"/>
              </a:rPr>
              <a:t>HEMDE </a:t>
            </a:r>
            <a:r>
              <a:rPr lang="tr-TR" dirty="0" smtClean="0">
                <a:latin typeface="Candara" pitchFamily="34" charset="0"/>
              </a:rPr>
              <a:t>ÜNİVERSİTE ÖĞRENİMİNDE KENDİLERİNE MADDİ </a:t>
            </a:r>
            <a:r>
              <a:rPr lang="tr-TR" dirty="0" smtClean="0">
                <a:latin typeface="Candara" pitchFamily="34" charset="0"/>
              </a:rPr>
              <a:t>ANLAMDA KATKI BULMAKTADIRLAR. AYRICA AMATÖR VEYA PROFESYONEL SPOR YAPAN SPORCULARIMIZ </a:t>
            </a:r>
            <a:r>
              <a:rPr lang="tr-TR" dirty="0" smtClean="0">
                <a:latin typeface="Candara" pitchFamily="34" charset="0"/>
              </a:rPr>
              <a:t>KULÜPLERİNDEN </a:t>
            </a:r>
            <a:r>
              <a:rPr lang="tr-TR" dirty="0" smtClean="0">
                <a:latin typeface="Candara" pitchFamily="34" charset="0"/>
              </a:rPr>
              <a:t>DE ÜCRET VE BURSLAR ALMAKTADIRLAR. </a:t>
            </a:r>
            <a:endParaRPr lang="tr-TR" dirty="0" smtClean="0">
              <a:latin typeface="Candara" pitchFamily="34" charset="0"/>
            </a:endParaRPr>
          </a:p>
          <a:p>
            <a:endParaRPr lang="tr-TR" dirty="0" smtClean="0">
              <a:latin typeface="Candara" pitchFamily="34" charset="0"/>
            </a:endParaRPr>
          </a:p>
          <a:p>
            <a:r>
              <a:rPr lang="tr-TR" dirty="0" smtClean="0">
                <a:latin typeface="Candara" pitchFamily="34" charset="0"/>
              </a:rPr>
              <a:t>	SPORUN </a:t>
            </a:r>
            <a:r>
              <a:rPr lang="tr-TR" dirty="0" smtClean="0">
                <a:latin typeface="Candara" pitchFamily="34" charset="0"/>
              </a:rPr>
              <a:t>HER </a:t>
            </a:r>
            <a:r>
              <a:rPr lang="tr-TR" dirty="0" smtClean="0">
                <a:latin typeface="Candara" pitchFamily="34" charset="0"/>
              </a:rPr>
              <a:t>ÇEŞİDİ </a:t>
            </a:r>
            <a:r>
              <a:rPr lang="tr-TR" dirty="0" smtClean="0">
                <a:latin typeface="Candara" pitchFamily="34" charset="0"/>
              </a:rPr>
              <a:t>VE </a:t>
            </a:r>
            <a:r>
              <a:rPr lang="tr-TR" dirty="0" smtClean="0">
                <a:latin typeface="Candara" pitchFamily="34" charset="0"/>
              </a:rPr>
              <a:t>İMKANINI </a:t>
            </a:r>
            <a:r>
              <a:rPr lang="tr-TR" dirty="0" smtClean="0">
                <a:latin typeface="Candara" pitchFamily="34" charset="0"/>
              </a:rPr>
              <a:t>BULAN </a:t>
            </a:r>
            <a:r>
              <a:rPr lang="tr-TR" dirty="0" smtClean="0">
                <a:latin typeface="Candara" pitchFamily="34" charset="0"/>
              </a:rPr>
              <a:t>ÖĞRENCİLERİMİZ KENDİLERİNİ ÖNEMLİ </a:t>
            </a:r>
            <a:r>
              <a:rPr lang="tr-TR" dirty="0" smtClean="0">
                <a:latin typeface="Candara" pitchFamily="34" charset="0"/>
              </a:rPr>
              <a:t>ÖLÇÜDE </a:t>
            </a:r>
            <a:r>
              <a:rPr lang="tr-TR" dirty="0" smtClean="0">
                <a:latin typeface="Candara" pitchFamily="34" charset="0"/>
              </a:rPr>
              <a:t>GELİŞTİRMEKTEDİRLER</a:t>
            </a:r>
            <a:r>
              <a:rPr lang="tr-TR" dirty="0" smtClean="0">
                <a:latin typeface="Candara" pitchFamily="34" charset="0"/>
              </a:rPr>
              <a:t>. </a:t>
            </a:r>
          </a:p>
          <a:p>
            <a:endParaRPr lang="tr-TR" dirty="0" smtClean="0">
              <a:latin typeface="Candara" pitchFamily="34" charset="0"/>
            </a:endParaRPr>
          </a:p>
          <a:p>
            <a:r>
              <a:rPr lang="tr-TR" dirty="0" smtClean="0">
                <a:latin typeface="Candara" pitchFamily="34" charset="0"/>
              </a:rPr>
              <a:t>	YUKARIDA </a:t>
            </a:r>
            <a:r>
              <a:rPr lang="tr-TR" dirty="0" smtClean="0">
                <a:latin typeface="Candara" pitchFamily="34" charset="0"/>
              </a:rPr>
              <a:t>SAYILAN BÜTÜN BÖLÜMLER 4 YILLIK </a:t>
            </a:r>
            <a:r>
              <a:rPr lang="tr-TR" dirty="0" smtClean="0">
                <a:latin typeface="Candara" pitchFamily="34" charset="0"/>
              </a:rPr>
              <a:t>ÜNİVERSİTE BÖLÜMLERİ </a:t>
            </a:r>
            <a:r>
              <a:rPr lang="tr-TR" dirty="0" smtClean="0">
                <a:latin typeface="Candara" pitchFamily="34" charset="0"/>
              </a:rPr>
              <a:t>OLUP YETENEK SINAVI </a:t>
            </a:r>
            <a:r>
              <a:rPr lang="tr-TR" dirty="0" smtClean="0">
                <a:latin typeface="Candara" pitchFamily="34" charset="0"/>
              </a:rPr>
              <a:t>İLE ÖĞRENİĠ </a:t>
            </a:r>
            <a:r>
              <a:rPr lang="tr-TR" dirty="0" smtClean="0">
                <a:latin typeface="Candara" pitchFamily="34" charset="0"/>
              </a:rPr>
              <a:t>ALAN </a:t>
            </a:r>
            <a:r>
              <a:rPr lang="tr-TR" dirty="0" smtClean="0">
                <a:latin typeface="Candara" pitchFamily="34" charset="0"/>
              </a:rPr>
              <a:t>BÖLÜMLERDİR</a:t>
            </a:r>
            <a:r>
              <a:rPr lang="tr-TR" dirty="0" smtClean="0">
                <a:latin typeface="Candara" pitchFamily="34" charset="0"/>
              </a:rPr>
              <a:t>. </a:t>
            </a:r>
          </a:p>
          <a:p>
            <a:endParaRPr lang="tr-TR" dirty="0" smtClean="0">
              <a:latin typeface="Candara" pitchFamily="34" charset="0"/>
            </a:endParaRPr>
          </a:p>
          <a:p>
            <a:r>
              <a:rPr lang="tr-TR" dirty="0" smtClean="0">
                <a:latin typeface="Candara" pitchFamily="34" charset="0"/>
              </a:rPr>
              <a:t>	</a:t>
            </a:r>
            <a:r>
              <a:rPr lang="tr-TR" dirty="0" smtClean="0">
                <a:latin typeface="Candara" pitchFamily="34" charset="0"/>
              </a:rPr>
              <a:t>OKULLARIMIZDAN </a:t>
            </a:r>
            <a:r>
              <a:rPr lang="tr-TR" dirty="0" smtClean="0">
                <a:latin typeface="Candara" pitchFamily="34" charset="0"/>
              </a:rPr>
              <a:t>MEZUN OLAN </a:t>
            </a:r>
            <a:r>
              <a:rPr lang="tr-TR" dirty="0" smtClean="0">
                <a:latin typeface="Candara" pitchFamily="34" charset="0"/>
              </a:rPr>
              <a:t>ÖĞRENCİLERİMİZ GİRECEKLERİ ÜNİVERSİTE </a:t>
            </a:r>
            <a:r>
              <a:rPr lang="tr-TR" dirty="0" smtClean="0">
                <a:latin typeface="Candara" pitchFamily="34" charset="0"/>
              </a:rPr>
              <a:t>SINAVLARINDAN OSYM KLAVUZUNA GÖRE </a:t>
            </a:r>
            <a:r>
              <a:rPr lang="tr-TR" dirty="0" smtClean="0">
                <a:latin typeface="Candara" pitchFamily="34" charset="0"/>
              </a:rPr>
              <a:t>YETERLİ </a:t>
            </a:r>
            <a:r>
              <a:rPr lang="tr-TR" dirty="0" smtClean="0">
                <a:latin typeface="Candara" pitchFamily="34" charset="0"/>
              </a:rPr>
              <a:t>PUANI ALMALARI </a:t>
            </a:r>
            <a:r>
              <a:rPr lang="tr-TR" dirty="0" smtClean="0">
                <a:latin typeface="Candara" pitchFamily="34" charset="0"/>
              </a:rPr>
              <a:t>KOŞULU İLE </a:t>
            </a:r>
            <a:r>
              <a:rPr lang="tr-TR" dirty="0" smtClean="0">
                <a:latin typeface="Candara" pitchFamily="34" charset="0"/>
              </a:rPr>
              <a:t>BU BÖLÜMLERE </a:t>
            </a:r>
            <a:r>
              <a:rPr lang="tr-TR" dirty="0" smtClean="0">
                <a:latin typeface="Candara" pitchFamily="34" charset="0"/>
              </a:rPr>
              <a:t>BAŞVURU YAPABİLMEKTEDİRLER</a:t>
            </a:r>
            <a:r>
              <a:rPr lang="tr-TR" dirty="0" smtClean="0">
                <a:latin typeface="Candara" pitchFamily="34" charset="0"/>
              </a:rPr>
              <a:t>.</a:t>
            </a:r>
            <a:endParaRPr lang="tr-TR" dirty="0">
              <a:latin typeface="Candar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2" name="1 Başlık"/>
          <p:cNvSpPr>
            <a:spLocks noGrp="1"/>
          </p:cNvSpPr>
          <p:nvPr>
            <p:ph type="title"/>
          </p:nvPr>
        </p:nvSpPr>
        <p:spPr/>
        <p:txBody>
          <a:bodyPr>
            <a:normAutofit fontScale="90000"/>
          </a:bodyPr>
          <a:lstStyle/>
          <a:p>
            <a:r>
              <a:rPr lang="tr-TR" dirty="0" smtClean="0">
                <a:solidFill>
                  <a:schemeClr val="accent2"/>
                </a:solidFill>
                <a:latin typeface="Bodoni MT Black" pitchFamily="18" charset="0"/>
              </a:rPr>
              <a:t>BEDEN EĞİTİMİ VE SPOR ÖĞRETMENLİĞİ</a:t>
            </a:r>
            <a:endParaRPr lang="tr-TR" dirty="0"/>
          </a:p>
        </p:txBody>
      </p:sp>
      <p:sp>
        <p:nvSpPr>
          <p:cNvPr id="3" name="2 İçerik Yer Tutucusu"/>
          <p:cNvSpPr>
            <a:spLocks noGrp="1"/>
          </p:cNvSpPr>
          <p:nvPr>
            <p:ph idx="1"/>
          </p:nvPr>
        </p:nvSpPr>
        <p:spPr>
          <a:xfrm>
            <a:off x="457200" y="1600201"/>
            <a:ext cx="8229600" cy="900106"/>
          </a:xfrm>
        </p:spPr>
        <p:txBody>
          <a:bodyPr/>
          <a:lstStyle/>
          <a:p>
            <a:pPr>
              <a:buNone/>
            </a:pPr>
            <a:r>
              <a:rPr lang="tr-TR" dirty="0" smtClean="0"/>
              <a:t>		</a:t>
            </a:r>
            <a:r>
              <a:rPr lang="tr-TR" sz="2000" dirty="0" smtClean="0"/>
              <a:t>Çalıştığı eğitim kurumunda, öğrencilere beden eğitimi ile ilgili eğitim veren kişidir.</a:t>
            </a:r>
            <a:endParaRPr lang="tr-TR" sz="2000" dirty="0"/>
          </a:p>
        </p:txBody>
      </p:sp>
      <p:sp>
        <p:nvSpPr>
          <p:cNvPr id="4" name="3 Metin kutusu"/>
          <p:cNvSpPr txBox="1"/>
          <p:nvPr/>
        </p:nvSpPr>
        <p:spPr>
          <a:xfrm>
            <a:off x="928662" y="2714620"/>
            <a:ext cx="1928826" cy="523220"/>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GÖREVLERİ</a:t>
            </a:r>
          </a:p>
        </p:txBody>
      </p:sp>
      <p:sp>
        <p:nvSpPr>
          <p:cNvPr id="5" name="4 Metin kutusu"/>
          <p:cNvSpPr txBox="1"/>
          <p:nvPr/>
        </p:nvSpPr>
        <p:spPr>
          <a:xfrm>
            <a:off x="928662" y="3500438"/>
            <a:ext cx="7143800" cy="2308324"/>
          </a:xfrm>
          <a:prstGeom prst="rect">
            <a:avLst/>
          </a:prstGeom>
          <a:noFill/>
        </p:spPr>
        <p:txBody>
          <a:bodyPr wrap="square" rtlCol="0">
            <a:spAutoFit/>
          </a:bodyPr>
          <a:lstStyle/>
          <a:p>
            <a:r>
              <a:rPr lang="tr-TR" dirty="0" smtClean="0"/>
              <a:t>	Beden eğitimi konusu ile ilgili bilgi, beceri, tutum ve davranışların, hangi yaş düzeylerindeki öğrenci gruplarına, hangi yöntemlerle kazandırılacağı, MEB tarafından onaylanan öğretim programları ve ilgili mevzuatta belirtilmiştir. </a:t>
            </a:r>
          </a:p>
          <a:p>
            <a:r>
              <a:rPr lang="tr-TR" dirty="0" smtClean="0"/>
              <a:t>	Beden eğitimi öğretmeni, bu program çerçevesinde eğitim vereceği grubun düzeyine uygun bir çalışma planı hazırlar ve bu planı uygulayarak öğrencilere alanı ile ilgili bilgi ve beceri kazandırır.</a:t>
            </a:r>
          </a:p>
          <a:p>
            <a:r>
              <a:rPr lang="tr-TR"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3" name="2 İçerik Yer Tutucusu"/>
          <p:cNvSpPr>
            <a:spLocks noGrp="1"/>
          </p:cNvSpPr>
          <p:nvPr>
            <p:ph idx="1"/>
          </p:nvPr>
        </p:nvSpPr>
        <p:spPr>
          <a:xfrm>
            <a:off x="642910" y="2143116"/>
            <a:ext cx="8229600" cy="2625725"/>
          </a:xfrm>
        </p:spPr>
        <p:txBody>
          <a:bodyPr>
            <a:normAutofit/>
          </a:bodyPr>
          <a:lstStyle/>
          <a:p>
            <a:pPr>
              <a:buNone/>
            </a:pPr>
            <a:r>
              <a:rPr lang="tr-TR" sz="1800" dirty="0" smtClean="0"/>
              <a:t>		Öğrencilerin başarılarını değerlendirir, başarı düzeylerini artırıcı önlemler alır. Eğitici kol çalışmalarında görev alarak öğrencilerin yeteneklerini geliştirici etkinlikler düzenler. Öğrencilerin gelişimlerini izler, sorunlarının çözümüne yardımcı olur. Alanı ile ilgili gelişmeleri izler, bunların öğretim programlarına yansıtılması için ilgililere önerilerde bulunur. Nöbetçi olduğu günlerde, okulun düzen ve disiplinini sağlamak üzere görev yapar. Sınıf öğretmeni olarak, öğrencilerin alan ve ders seçmelerine yardımcı olur, yönetimle ilişkilerini sağlamaya çalışır. </a:t>
            </a:r>
          </a:p>
          <a:p>
            <a:endParaRPr lang="tr-TR" sz="1800" dirty="0"/>
          </a:p>
        </p:txBody>
      </p:sp>
      <p:sp>
        <p:nvSpPr>
          <p:cNvPr id="4" name="1 Başlık"/>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accent2"/>
                </a:solidFill>
                <a:effectLst/>
                <a:uLnTx/>
                <a:uFillTx/>
                <a:latin typeface="Bodoni MT Black" pitchFamily="18" charset="0"/>
                <a:ea typeface="+mj-ea"/>
                <a:cs typeface="+mj-cs"/>
              </a:rPr>
              <a:t>BEDEN EĞİTİMİ VE SPOR ÖĞRETMENLİĞİ</a:t>
            </a: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Metin kutusu"/>
          <p:cNvSpPr txBox="1"/>
          <p:nvPr/>
        </p:nvSpPr>
        <p:spPr>
          <a:xfrm>
            <a:off x="857224" y="1500174"/>
            <a:ext cx="1928826" cy="523220"/>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GÖREVLERİ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4" name="1 Başlık"/>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accent2"/>
                </a:solidFill>
                <a:effectLst/>
                <a:uLnTx/>
                <a:uFillTx/>
                <a:latin typeface="Bodoni MT Black" pitchFamily="18" charset="0"/>
                <a:ea typeface="+mj-ea"/>
                <a:cs typeface="+mj-cs"/>
              </a:rPr>
              <a:t>BEDEN EĞİTİMİ VE SPOR ÖĞRETMENLİĞİ</a:t>
            </a: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Metin kutusu"/>
          <p:cNvSpPr txBox="1"/>
          <p:nvPr/>
        </p:nvSpPr>
        <p:spPr>
          <a:xfrm>
            <a:off x="857224" y="1500174"/>
            <a:ext cx="5786478" cy="5232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MESLEĞİN GEREKTİRDİĞİ ÖZELLİKLER</a:t>
            </a:r>
          </a:p>
        </p:txBody>
      </p:sp>
      <p:sp>
        <p:nvSpPr>
          <p:cNvPr id="8" name="7 Metin kutusu"/>
          <p:cNvSpPr txBox="1"/>
          <p:nvPr/>
        </p:nvSpPr>
        <p:spPr>
          <a:xfrm>
            <a:off x="857224" y="2143116"/>
            <a:ext cx="7143800" cy="2308324"/>
          </a:xfrm>
          <a:prstGeom prst="rect">
            <a:avLst/>
          </a:prstGeom>
          <a:noFill/>
        </p:spPr>
        <p:txBody>
          <a:bodyPr wrap="square" rtlCol="0">
            <a:spAutoFit/>
          </a:bodyPr>
          <a:lstStyle/>
          <a:p>
            <a:pPr algn="just"/>
            <a:r>
              <a:rPr lang="tr-TR" dirty="0" smtClean="0"/>
              <a:t>	Beden eğitimi ve spor öğretmeni olmak isteyenlerin; Üst düzeyde akademik yeteneğe sahip, Spor yeteneği olan, göz-el ve ayaklarını eşgüdümle kullanabilen, bedence sağlam ve güçlü, spora karşı ilgili ve bu alanda başarılı. Düşüncelerini başkalarına açık bir biçimde aktarabilen. İyi bir öğrenme ortamı sağlayabilen, dikkatli, işine özen gösteren, Mesleğinin sorunları ile ilgilenen ve çözüm yolları bulmaya çalışan, Öğrencilerin duygu ve düşüncelerini anlayabilen, Kendini geliştirmeye istekli, coşkulu, yaratıcı kimseler olmaları gerekir.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4" name="1 Başlık"/>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accent2"/>
                </a:solidFill>
                <a:effectLst/>
                <a:uLnTx/>
                <a:uFillTx/>
                <a:latin typeface="Bodoni MT Black" pitchFamily="18" charset="0"/>
                <a:ea typeface="+mj-ea"/>
                <a:cs typeface="+mj-cs"/>
              </a:rPr>
              <a:t>BEDEN EĞİTİMİ VE SPOR ÖĞRETMENLİĞİ</a:t>
            </a: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Metin kutusu"/>
          <p:cNvSpPr txBox="1"/>
          <p:nvPr/>
        </p:nvSpPr>
        <p:spPr>
          <a:xfrm>
            <a:off x="857224" y="1500174"/>
            <a:ext cx="7215238" cy="523220"/>
          </a:xfrm>
          <a:prstGeom prst="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ÇALIŞMA LANLARI VE İŞ BULMA OLANAKLARI</a:t>
            </a:r>
          </a:p>
        </p:txBody>
      </p:sp>
      <p:sp>
        <p:nvSpPr>
          <p:cNvPr id="6" name="5 Metin kutusu"/>
          <p:cNvSpPr txBox="1"/>
          <p:nvPr/>
        </p:nvSpPr>
        <p:spPr>
          <a:xfrm>
            <a:off x="928662" y="2357430"/>
            <a:ext cx="7143800" cy="2585323"/>
          </a:xfrm>
          <a:prstGeom prst="rect">
            <a:avLst/>
          </a:prstGeom>
          <a:noFill/>
        </p:spPr>
        <p:txBody>
          <a:bodyPr wrap="square" rtlCol="0">
            <a:spAutoFit/>
          </a:bodyPr>
          <a:lstStyle/>
          <a:p>
            <a:pPr>
              <a:buFont typeface="Wingdings" pitchFamily="2" charset="2"/>
              <a:buChar char="v"/>
            </a:pPr>
            <a:r>
              <a:rPr lang="tr-TR" dirty="0" smtClean="0"/>
              <a:t>Beden eğitimi öğretmenleri Milli Eğitim Bakanlığı bünyesinde hizmet veren Resmi ve Özel okullarda beden eğitimi öğretmeni olarak çalışabilirler.</a:t>
            </a:r>
          </a:p>
          <a:p>
            <a:r>
              <a:rPr lang="tr-TR" dirty="0" smtClean="0"/>
              <a:t>  </a:t>
            </a:r>
          </a:p>
          <a:p>
            <a:pPr>
              <a:buFont typeface="Wingdings" pitchFamily="2" charset="2"/>
              <a:buChar char="v"/>
            </a:pPr>
            <a:r>
              <a:rPr lang="tr-TR" dirty="0" smtClean="0"/>
              <a:t>Beden eğitimi dersi dışında, Spor Faaliyetleri ve Milli Oyunlar, Spor İlkyardımı, Halk Oyunları, Spor Yönetimi ve Organizasyon, Spor Psikolojisi gibi derslere girerler.  </a:t>
            </a:r>
          </a:p>
          <a:p>
            <a:endParaRPr lang="tr-TR" dirty="0" smtClean="0"/>
          </a:p>
          <a:p>
            <a:pPr>
              <a:buFont typeface="Wingdings" pitchFamily="2" charset="2"/>
              <a:buChar char="v"/>
            </a:pPr>
            <a:r>
              <a:rPr lang="tr-TR" dirty="0" smtClean="0"/>
              <a:t>Ayrıca çeşitli spor merkezlerinde, aerobik salonlarında, </a:t>
            </a:r>
            <a:r>
              <a:rPr lang="tr-TR" dirty="0" err="1" smtClean="0"/>
              <a:t>fitness</a:t>
            </a:r>
            <a:r>
              <a:rPr lang="tr-TR" dirty="0" smtClean="0"/>
              <a:t> merkezlerinde, vb. sektörlerde çalışabilirler.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Bodoni MT Black" pitchFamily="18" charset="0"/>
                <a:ea typeface="+mj-ea"/>
                <a:cs typeface="+mj-cs"/>
              </a:rPr>
              <a:t>ANTRENÖRLÜK EĞİTİMİ BÖLÜMÜ</a:t>
            </a:r>
            <a:endParaRPr kumimoji="0" lang="tr-TR" sz="4400" b="1" i="0" u="none" strike="noStrike" kern="1200" normalizeH="0" baseline="0" noProof="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endParaRPr>
          </a:p>
        </p:txBody>
      </p:sp>
      <p:sp>
        <p:nvSpPr>
          <p:cNvPr id="3" name="2 İçerik Yer Tutucusu"/>
          <p:cNvSpPr txBox="1">
            <a:spLocks/>
          </p:cNvSpPr>
          <p:nvPr/>
        </p:nvSpPr>
        <p:spPr>
          <a:xfrm>
            <a:off x="457200" y="1600201"/>
            <a:ext cx="8229600" cy="900106"/>
          </a:xfrm>
          <a:prstGeom prst="rect">
            <a:avLst/>
          </a:prstGeom>
        </p:spPr>
        <p:txBody>
          <a:bodyPr/>
          <a:lstStyle/>
          <a:p>
            <a:pPr marL="342900" lvl="0" indent="-342900">
              <a:spcBef>
                <a:spcPct val="20000"/>
              </a:spcBef>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lang="tr-TR" sz="3200" dirty="0" smtClean="0"/>
              <a:t>	</a:t>
            </a:r>
            <a:endParaRPr kumimoji="0" lang="tr-TR"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Metin kutusu"/>
          <p:cNvSpPr txBox="1"/>
          <p:nvPr/>
        </p:nvSpPr>
        <p:spPr>
          <a:xfrm>
            <a:off x="1071538" y="1785926"/>
            <a:ext cx="7500990" cy="4358116"/>
          </a:xfrm>
          <a:prstGeom prst="rect">
            <a:avLst/>
          </a:prstGeom>
          <a:noFill/>
        </p:spPr>
        <p:txBody>
          <a:bodyPr wrap="square" rtlCol="0">
            <a:spAutoFit/>
          </a:bodyPr>
          <a:lstStyle/>
          <a:p>
            <a:pPr marL="342900" lvl="0" indent="-342900">
              <a:spcBef>
                <a:spcPct val="20000"/>
              </a:spcBef>
            </a:pPr>
            <a:r>
              <a:rPr lang="tr-TR" dirty="0" smtClean="0"/>
              <a:t>		</a:t>
            </a:r>
            <a:r>
              <a:rPr lang="tr-TR" b="1" i="1" dirty="0" smtClean="0"/>
              <a:t>Antrenörlük Eğitimi Bölümünün temel hedefi;</a:t>
            </a:r>
            <a:r>
              <a:rPr lang="tr-TR" dirty="0" smtClean="0"/>
              <a:t> Sporun her dalı ve insan hareketleri ile ilgili uğraşlarda, amatör ve profesyonel spor kulüpleri ve milli takımlarda çalışacak biçimde nitelikli, araştırmacı, üretken, sporun ve her seviyedeki sporcunun sorunlarını bilerek çözüm yolları arayan, sporcunun seçimi ve yönlendirilmesiyle performanslarının arttırılmasına yönelik sportif teknik ve taktiğin geliştirilmesi doğrultusunda uygulamalar yapan, sporun bilimsel teorik temellerinin uygulama alanlarında kullanımını sağlayan spor eğiticileri yetiştirmektir. </a:t>
            </a:r>
          </a:p>
          <a:p>
            <a:pPr marL="342900" lvl="0" indent="-342900">
              <a:spcBef>
                <a:spcPct val="20000"/>
              </a:spcBef>
            </a:pPr>
            <a:r>
              <a:rPr lang="tr-TR" dirty="0" smtClean="0"/>
              <a:t>		</a:t>
            </a:r>
          </a:p>
          <a:p>
            <a:pPr marL="342900" lvl="0" indent="-342900">
              <a:spcBef>
                <a:spcPct val="20000"/>
              </a:spcBef>
            </a:pPr>
            <a:r>
              <a:rPr lang="tr-TR" dirty="0" smtClean="0"/>
              <a:t>		Antrenörlük Eğitimi Bölümü’nü tercih edecek olan öğrencilerin programa özel yetenek sınavı ile öğrenci alındığından, iyi bir fiziksel uygunluk düzeyi yanında, spor alan bilgisi derslerinin uygulamalarını gerçekleştirebilecek yeterli atletik yapı ve beceriye sahip olmaları gerekmektedir.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3" name="2 Metin kutusu"/>
          <p:cNvSpPr txBox="1"/>
          <p:nvPr/>
        </p:nvSpPr>
        <p:spPr>
          <a:xfrm>
            <a:off x="857224" y="1500174"/>
            <a:ext cx="7215238" cy="954107"/>
          </a:xfrm>
          <a:prstGeom prst="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MEZUNLARIN ALACAĞI ÜNVANLAR VE İSTİHDAM ALANLARI</a:t>
            </a:r>
          </a:p>
        </p:txBody>
      </p:sp>
      <p:sp>
        <p:nvSpPr>
          <p:cNvPr id="4" name="1 Başlık"/>
          <p:cNvSpPr txBox="1">
            <a:spLocks/>
          </p:cNvSpPr>
          <p:nvPr/>
        </p:nvSpPr>
        <p:spPr>
          <a:xfrm>
            <a:off x="457200" y="274638"/>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Bodoni MT Black" pitchFamily="18" charset="0"/>
                <a:ea typeface="+mj-ea"/>
                <a:cs typeface="+mj-cs"/>
              </a:rPr>
              <a:t>ANTRENÖRLÜK EĞİTİMİ BÖLÜMÜ</a:t>
            </a:r>
            <a:endParaRPr kumimoji="0" lang="tr-TR" sz="4400" b="1" i="0" u="none" strike="noStrike" kern="1200" normalizeH="0" baseline="0" noProof="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endParaRPr>
          </a:p>
        </p:txBody>
      </p:sp>
      <p:sp>
        <p:nvSpPr>
          <p:cNvPr id="5" name="4 Metin kutusu"/>
          <p:cNvSpPr txBox="1"/>
          <p:nvPr/>
        </p:nvSpPr>
        <p:spPr>
          <a:xfrm>
            <a:off x="857224" y="2928934"/>
            <a:ext cx="7286676" cy="2031325"/>
          </a:xfrm>
          <a:prstGeom prst="rect">
            <a:avLst/>
          </a:prstGeom>
          <a:noFill/>
        </p:spPr>
        <p:txBody>
          <a:bodyPr wrap="square" rtlCol="0">
            <a:spAutoFit/>
          </a:bodyPr>
          <a:lstStyle/>
          <a:p>
            <a:r>
              <a:rPr lang="tr-TR" b="1" i="1" dirty="0" smtClean="0"/>
              <a:t>Antrenörlük Eğitimi Bölümü mezunları; </a:t>
            </a:r>
          </a:p>
          <a:p>
            <a:pPr>
              <a:buFont typeface="Wingdings" pitchFamily="2" charset="2"/>
              <a:buChar char="Ø"/>
            </a:pPr>
            <a:r>
              <a:rPr lang="tr-TR" dirty="0" smtClean="0"/>
              <a:t>Amatör ve profesyonel spor kulüplerinde,</a:t>
            </a:r>
          </a:p>
          <a:p>
            <a:pPr>
              <a:buFont typeface="Wingdings" pitchFamily="2" charset="2"/>
              <a:buChar char="Ø"/>
            </a:pPr>
            <a:r>
              <a:rPr lang="tr-TR" dirty="0" smtClean="0"/>
              <a:t>Gençlik ve Spor Genel Müdürlüğü merkez ve taşra teşkilatlarında,</a:t>
            </a:r>
          </a:p>
          <a:p>
            <a:pPr>
              <a:buFont typeface="Wingdings" pitchFamily="2" charset="2"/>
              <a:buChar char="Ø"/>
            </a:pPr>
            <a:r>
              <a:rPr lang="tr-TR" dirty="0" smtClean="0"/>
              <a:t>Milli Eğitim Bakanlığı’na bağlı okullarda antrenör ve yardımcı antrenör olarak çalışırlar.</a:t>
            </a:r>
          </a:p>
          <a:p>
            <a:pPr>
              <a:buFont typeface="Wingdings" pitchFamily="2" charset="2"/>
              <a:buChar char="Ø"/>
            </a:pPr>
            <a:r>
              <a:rPr lang="tr-TR" dirty="0" smtClean="0"/>
              <a:t>Ayrıca özel spor salonlarında ve turizm sektörü gibi sportif aktivitelerin öğretilmesi ve organizasyonlarda görev alabilirler.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fontScale="90000" lnSpcReduction="20000"/>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4400" b="1" dirty="0" smtClean="0">
                <a:ln w="50800"/>
                <a:solidFill>
                  <a:schemeClr val="bg1">
                    <a:shade val="50000"/>
                  </a:schemeClr>
                </a:solidFill>
                <a:latin typeface="Bodoni MT Black" pitchFamily="18" charset="0"/>
                <a:ea typeface="+mj-ea"/>
                <a:cs typeface="+mj-cs"/>
              </a:rPr>
              <a:t>SPOR YÖNETİCİLİĞİ BÖLÜMÜ</a:t>
            </a:r>
            <a:endParaRPr kumimoji="0" lang="tr-TR" sz="4400" b="1" i="0" u="none" strike="noStrike" kern="1200" normalizeH="0" baseline="0" noProof="0" dirty="0">
              <a:ln w="50800"/>
              <a:solidFill>
                <a:schemeClr val="bg1">
                  <a:shade val="50000"/>
                </a:schemeClr>
              </a:solidFill>
              <a:uLnTx/>
              <a:uFillTx/>
              <a:latin typeface="+mj-lt"/>
              <a:ea typeface="+mj-ea"/>
              <a:cs typeface="+mj-cs"/>
            </a:endParaRPr>
          </a:p>
        </p:txBody>
      </p:sp>
      <p:sp>
        <p:nvSpPr>
          <p:cNvPr id="3" name="2 İçerik Yer Tutucusu"/>
          <p:cNvSpPr txBox="1">
            <a:spLocks/>
          </p:cNvSpPr>
          <p:nvPr/>
        </p:nvSpPr>
        <p:spPr>
          <a:xfrm>
            <a:off x="457200" y="1600200"/>
            <a:ext cx="8229600" cy="1828799"/>
          </a:xfrm>
          <a:prstGeom prst="rect">
            <a:avLst/>
          </a:prstGeom>
        </p:spPr>
        <p:txBody>
          <a:bodyPr/>
          <a:lstStyle/>
          <a:p>
            <a:pPr marL="342900" lvl="0" indent="-342900">
              <a:spcBef>
                <a:spcPct val="20000"/>
              </a:spcBef>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lang="tr-TR" sz="2000" dirty="0" smtClean="0"/>
              <a:t>Spor yöneticiliği bölümü mezunları, spor kurum ve organizasyonlarının başarıyla yönetilmesi, sporun kitlelere yayılması ve bilimsel temellere oturtulmasında çok önemli rol oynayan kişilerdir. Kısa tanım olarak spor yöneticisi; spor hizmet ve faaliyetlerinin yönetiminden sorumlu kişidir</a:t>
            </a: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Metin kutusu"/>
          <p:cNvSpPr txBox="1"/>
          <p:nvPr/>
        </p:nvSpPr>
        <p:spPr>
          <a:xfrm>
            <a:off x="857224" y="3571876"/>
            <a:ext cx="5786478" cy="5232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SPOR YÖNETİCİLİĞİ BÖLÜMÜ</a:t>
            </a:r>
          </a:p>
        </p:txBody>
      </p:sp>
      <p:sp>
        <p:nvSpPr>
          <p:cNvPr id="5" name="4 Metin kutusu"/>
          <p:cNvSpPr txBox="1"/>
          <p:nvPr/>
        </p:nvSpPr>
        <p:spPr>
          <a:xfrm>
            <a:off x="928662" y="4429132"/>
            <a:ext cx="7572428" cy="1938992"/>
          </a:xfrm>
          <a:prstGeom prst="rect">
            <a:avLst/>
          </a:prstGeom>
          <a:noFill/>
        </p:spPr>
        <p:txBody>
          <a:bodyPr wrap="square" rtlCol="0">
            <a:spAutoFit/>
          </a:bodyPr>
          <a:lstStyle/>
          <a:p>
            <a:r>
              <a:rPr lang="tr-TR" sz="2000" dirty="0" smtClean="0"/>
              <a:t>	Üniversitelerin Beden Eğitimi ve Spor Yüksekokullarına bağlı bulanan spor yöneticiliği bölümü 4 yıllık eğitim sonucu mezunlarına ”’Spor Yöneticisi”’ unvanının verildiği bir bölümdür. Spor Yöneticiliği Bölümünün temel hedefi; ülkemizde sporun yönetiminde söz sahibi olacak yöneticileri, yönetim biliminin temelleri ile yetiştirilmesini sağlamaktadır.</a:t>
            </a:r>
            <a:endParaRPr lang="tr-T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por lisesi logo.jpg"/>
          <p:cNvPicPr>
            <a:picLocks noChangeAspect="1"/>
          </p:cNvPicPr>
          <p:nvPr/>
        </p:nvPicPr>
        <p:blipFill>
          <a:blip r:embed="rId2">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fontScale="90000" lnSpcReduction="20000"/>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4400" b="1" dirty="0" smtClean="0">
                <a:ln w="50800"/>
                <a:solidFill>
                  <a:schemeClr val="bg1">
                    <a:shade val="50000"/>
                  </a:schemeClr>
                </a:solidFill>
                <a:latin typeface="Bodoni MT Black" pitchFamily="18" charset="0"/>
                <a:ea typeface="+mj-ea"/>
                <a:cs typeface="+mj-cs"/>
              </a:rPr>
              <a:t>SPOR YÖNETİCİLİĞİ BÖLÜMÜ</a:t>
            </a:r>
            <a:endParaRPr kumimoji="0" lang="tr-TR" sz="4400" b="1" i="0" u="none" strike="noStrike" kern="1200" normalizeH="0" baseline="0" noProof="0" dirty="0">
              <a:ln w="50800"/>
              <a:solidFill>
                <a:schemeClr val="bg1">
                  <a:shade val="50000"/>
                </a:schemeClr>
              </a:solidFill>
              <a:uLnTx/>
              <a:uFillTx/>
              <a:latin typeface="+mj-lt"/>
              <a:ea typeface="+mj-ea"/>
              <a:cs typeface="+mj-cs"/>
            </a:endParaRPr>
          </a:p>
        </p:txBody>
      </p:sp>
      <p:sp>
        <p:nvSpPr>
          <p:cNvPr id="3" name="2 Metin kutusu"/>
          <p:cNvSpPr txBox="1"/>
          <p:nvPr/>
        </p:nvSpPr>
        <p:spPr>
          <a:xfrm>
            <a:off x="428596" y="1500174"/>
            <a:ext cx="5786478" cy="5232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SPOR YÖNETİCİLİĞİ BÖLÜMÜ</a:t>
            </a:r>
          </a:p>
        </p:txBody>
      </p:sp>
      <p:sp>
        <p:nvSpPr>
          <p:cNvPr id="4" name="3 Metin kutusu"/>
          <p:cNvSpPr txBox="1"/>
          <p:nvPr/>
        </p:nvSpPr>
        <p:spPr>
          <a:xfrm>
            <a:off x="500034" y="2149019"/>
            <a:ext cx="8286808" cy="4401205"/>
          </a:xfrm>
          <a:prstGeom prst="rect">
            <a:avLst/>
          </a:prstGeom>
          <a:noFill/>
        </p:spPr>
        <p:txBody>
          <a:bodyPr wrap="square" rtlCol="0">
            <a:spAutoFit/>
          </a:bodyPr>
          <a:lstStyle/>
          <a:p>
            <a:r>
              <a:rPr lang="tr-TR" sz="2000" dirty="0" smtClean="0"/>
              <a:t>	 Spor Yöneticiliği Bölümün temel amacı, gerek devlete bağlı, gerekse özel sektör spor kuruluşları ve örgütlerinde spor yöneticisi ihtiyacını karşılamaktadır. Spor Yöneticisi olmak isteyen öğrenciler üniversite ortamının sağladığı </a:t>
            </a:r>
            <a:r>
              <a:rPr lang="tr-TR" sz="2000" dirty="0" err="1" smtClean="0"/>
              <a:t>sosyo</a:t>
            </a:r>
            <a:r>
              <a:rPr lang="tr-TR" sz="2000" dirty="0" smtClean="0"/>
              <a:t>-kültürel düzeyi yüksek, bilimsel temellere dayalı bilgilerle, evrensel bir program içeriğinde yetiştirmek.  Spor yönetimi alanında ve spor yöneticisi yetiştirilmesi konusunda birçok ders okutulmaktadır. Bugüne kadar okutulan programlara bakıldığında bu alanda, Yönetim Bilimine Giriş, Hukuka Giriş, Kamu Yönetimi, Genel İşletme, Türk Spor Teşkilâtı Yapısı ve İşleyişi, Türkiye’nin Yönetim Yapısı, Spor Hukuku, Halkla İlişkiler, Personel Yönetimi, Beden Eğitimi, Sporda Yönetim ve Organizasyon, Spor Yönetimi Uygulaması, Spor Yönetiminde Araştırma ve Proje, İnsan Anatomisi ve </a:t>
            </a:r>
            <a:r>
              <a:rPr lang="tr-TR" sz="2000" dirty="0" err="1" smtClean="0"/>
              <a:t>Kinesyolojisi</a:t>
            </a:r>
            <a:r>
              <a:rPr lang="tr-TR" sz="2000" dirty="0" smtClean="0"/>
              <a:t>, Spor Fizyolojisi veya Egzersiz Fizyolojisi, Spor Pazarlaması, Spor Organizasyonları, Tesis işletmeciliği, Yöneticilik Deneyimi gibi derslerin okutulduğunu görmekteyiz. </a:t>
            </a:r>
            <a:endParaRPr lang="tr-TR" sz="20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280</Words>
  <PresentationFormat>Ekran Gösterisi (4:3)</PresentationFormat>
  <Paragraphs>84</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ÜNİVERSİTELERİN SPOR BÖLÜMLERİ</vt:lpstr>
      <vt:lpstr>BEDEN EĞİTİMİ VE SPOR ÖĞRETMENLİĞİ</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ÜNİVERSİTELERİN SPOR BÖLÜMLERİ</dc:title>
  <dc:creator>LENOVO</dc:creator>
  <cp:lastModifiedBy>LENOVO</cp:lastModifiedBy>
  <cp:revision>8</cp:revision>
  <dcterms:created xsi:type="dcterms:W3CDTF">2021-06-10T07:18:50Z</dcterms:created>
  <dcterms:modified xsi:type="dcterms:W3CDTF">2021-06-15T09:10:38Z</dcterms:modified>
</cp:coreProperties>
</file>